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62" r:id="rId2"/>
    <p:sldId id="256" r:id="rId3"/>
    <p:sldId id="257" r:id="rId4"/>
    <p:sldId id="258" r:id="rId5"/>
    <p:sldId id="259" r:id="rId6"/>
    <p:sldId id="260" r:id="rId7"/>
    <p:sldId id="26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masress.com/city/%D9%82%D9%86%D8%A7"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503040"/>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ar-EG" dirty="0" smtClean="0">
                <a:solidFill>
                  <a:srgbClr val="FF0000"/>
                </a:solidFill>
                <a:cs typeface="PT Bold Heading" pitchFamily="2" charset="-78"/>
              </a:rPr>
              <a:t>مقرر الإذاعات والقنوات الإقليمية</a:t>
            </a:r>
            <a:br>
              <a:rPr lang="ar-EG" dirty="0" smtClean="0">
                <a:solidFill>
                  <a:srgbClr val="FF0000"/>
                </a:solidFill>
                <a:cs typeface="PT Bold Heading" pitchFamily="2" charset="-78"/>
              </a:rPr>
            </a:br>
            <a:r>
              <a:rPr lang="ar-EG" dirty="0" smtClean="0">
                <a:solidFill>
                  <a:srgbClr val="FF0000"/>
                </a:solidFill>
                <a:cs typeface="PT Bold Heading" pitchFamily="2" charset="-78"/>
              </a:rPr>
              <a:t>المحاضرة الأولى</a:t>
            </a:r>
            <a:endParaRPr lang="en-US" dirty="0">
              <a:solidFill>
                <a:srgbClr val="FF0000"/>
              </a:solidFill>
              <a:cs typeface="PT Bold Heading" pitchFamily="2" charset="-78"/>
            </a:endParaRPr>
          </a:p>
        </p:txBody>
      </p:sp>
      <p:sp>
        <p:nvSpPr>
          <p:cNvPr id="3" name="Content Placeholder 2"/>
          <p:cNvSpPr>
            <a:spLocks noGrp="1"/>
          </p:cNvSpPr>
          <p:nvPr>
            <p:ph sz="half" idx="1"/>
          </p:nvPr>
        </p:nvSpPr>
        <p:spPr>
          <a:xfrm>
            <a:off x="2339752" y="2276872"/>
            <a:ext cx="4038600" cy="4434840"/>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a:buClr>
                <a:srgbClr val="0BD0D9"/>
              </a:buClr>
              <a:buSzPct val="95000"/>
              <a:buNone/>
            </a:pPr>
            <a:r>
              <a:rPr lang="ar-EG" sz="3700" dirty="0" smtClean="0">
                <a:solidFill>
                  <a:prstClr val="black"/>
                </a:solidFill>
                <a:latin typeface="Constantia"/>
                <a:cs typeface="PT Bold Heading" pitchFamily="2" charset="-78"/>
              </a:rPr>
              <a:t>إعداد:</a:t>
            </a:r>
            <a:endParaRPr lang="ar-EG"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د. غادة ممدوح </a:t>
            </a:r>
            <a:endParaRPr lang="ar-EG" sz="3700" dirty="0" smtClean="0">
              <a:solidFill>
                <a:prstClr val="black"/>
              </a:solidFill>
              <a:latin typeface="Constantia"/>
              <a:cs typeface="PT Bold Heading" pitchFamily="2" charset="-78"/>
            </a:endParaRPr>
          </a:p>
          <a:p>
            <a:pPr marL="0" lvl="0" indent="0" algn="ctr" rtl="1">
              <a:buClr>
                <a:srgbClr val="0BD0D9"/>
              </a:buClr>
              <a:buSzPct val="95000"/>
              <a:buNone/>
            </a:pPr>
            <a:r>
              <a:rPr lang="ar-EG" sz="3700" dirty="0" smtClean="0">
                <a:solidFill>
                  <a:prstClr val="black"/>
                </a:solidFill>
                <a:latin typeface="Constantia"/>
                <a:cs typeface="PT Bold Heading" pitchFamily="2" charset="-78"/>
              </a:rPr>
              <a:t>مدرس </a:t>
            </a:r>
            <a:r>
              <a:rPr lang="ar-EG" sz="3700" dirty="0">
                <a:solidFill>
                  <a:prstClr val="black"/>
                </a:solidFill>
                <a:latin typeface="Constantia"/>
                <a:cs typeface="PT Bold Heading" pitchFamily="2" charset="-78"/>
              </a:rPr>
              <a:t>الإذاعة والتلفزيون </a:t>
            </a:r>
            <a:endParaRPr lang="en-US"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بقسم </a:t>
            </a:r>
            <a:r>
              <a:rPr lang="ar-EG" sz="3700" dirty="0" smtClean="0">
                <a:solidFill>
                  <a:prstClr val="black"/>
                </a:solidFill>
                <a:latin typeface="Constantia"/>
                <a:cs typeface="PT Bold Heading" pitchFamily="2" charset="-78"/>
              </a:rPr>
              <a:t>الإعلام/كلية </a:t>
            </a:r>
            <a:r>
              <a:rPr lang="ar-EG" sz="3700" dirty="0">
                <a:solidFill>
                  <a:prstClr val="black"/>
                </a:solidFill>
                <a:latin typeface="Constantia"/>
                <a:cs typeface="PT Bold Heading" pitchFamily="2" charset="-78"/>
              </a:rPr>
              <a:t>الآداب/جامعة بنها</a:t>
            </a:r>
            <a:endParaRPr lang="en-US" sz="2600" dirty="0">
              <a:solidFill>
                <a:prstClr val="black"/>
              </a:solidFill>
              <a:latin typeface="Constantia"/>
            </a:endParaRPr>
          </a:p>
          <a:p>
            <a:pPr marL="0" indent="0" algn="r" rtl="1">
              <a:buNone/>
            </a:pPr>
            <a:endParaRPr lang="en-US" dirty="0"/>
          </a:p>
        </p:txBody>
      </p:sp>
    </p:spTree>
    <p:extLst>
      <p:ext uri="{BB962C8B-B14F-4D97-AF65-F5344CB8AC3E}">
        <p14:creationId xmlns:p14="http://schemas.microsoft.com/office/powerpoint/2010/main" val="85889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585067"/>
            <a:ext cx="8640960" cy="6264696"/>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ctr" rtl="1">
              <a:buNone/>
            </a:pPr>
            <a:r>
              <a:rPr lang="ar-EG" sz="4300" b="1" dirty="0" smtClean="0">
                <a:solidFill>
                  <a:srgbClr val="FF0000"/>
                </a:solidFill>
                <a:ea typeface="Calibri"/>
                <a:cs typeface="PT Bold Heading" pitchFamily="2" charset="-78"/>
              </a:rPr>
              <a:t>1</a:t>
            </a:r>
          </a:p>
          <a:p>
            <a:pPr marL="0" indent="0" algn="ctr" rtl="1">
              <a:buNone/>
            </a:pPr>
            <a:r>
              <a:rPr lang="ar-EG" sz="4300" b="1" dirty="0" smtClean="0">
                <a:solidFill>
                  <a:srgbClr val="FF0000"/>
                </a:solidFill>
                <a:ea typeface="Calibri"/>
                <a:cs typeface="PT Bold Heading" pitchFamily="2" charset="-78"/>
              </a:rPr>
              <a:t>تعريف المجتمع المحلي:</a:t>
            </a:r>
            <a:endParaRPr lang="en-US" sz="4300" b="1" dirty="0" smtClean="0">
              <a:solidFill>
                <a:srgbClr val="FF0000"/>
              </a:solidFill>
              <a:ea typeface="Calibri"/>
              <a:cs typeface="PT Bold Heading" pitchFamily="2" charset="-78"/>
            </a:endParaRPr>
          </a:p>
          <a:p>
            <a:pPr marL="0" indent="0" algn="justLow">
              <a:buNone/>
            </a:pPr>
            <a:endParaRPr lang="en-US" sz="1700" b="1" dirty="0" smtClean="0">
              <a:solidFill>
                <a:srgbClr val="FF0000"/>
              </a:solidFill>
              <a:ea typeface="Calibri"/>
              <a:cs typeface="PT Bold Heading" pitchFamily="2" charset="-78"/>
            </a:endParaRPr>
          </a:p>
          <a:p>
            <a:pPr marL="0" marR="0" indent="0" algn="justLow" rtl="1">
              <a:spcBef>
                <a:spcPts val="0"/>
              </a:spcBef>
              <a:spcAft>
                <a:spcPts val="0"/>
              </a:spcAft>
              <a:buNone/>
            </a:pPr>
            <a:r>
              <a:rPr lang="ar-SA" sz="4300" b="1" dirty="0">
                <a:latin typeface="Times New Roman" pitchFamily="18" charset="0"/>
                <a:ea typeface="Calibri"/>
                <a:cs typeface="Times New Roman" pitchFamily="18" charset="0"/>
              </a:rPr>
              <a:t>تعددت تعريفات الباحثين للمجتمع المحلي، نذكر </a:t>
            </a:r>
            <a:r>
              <a:rPr lang="ar-SA" sz="4300" b="1" dirty="0" smtClean="0">
                <a:latin typeface="Times New Roman" pitchFamily="18" charset="0"/>
                <a:ea typeface="Calibri"/>
                <a:cs typeface="Times New Roman" pitchFamily="18" charset="0"/>
              </a:rPr>
              <a:t>منها</a:t>
            </a:r>
            <a:r>
              <a:rPr lang="ar-SA" sz="4300" b="1" dirty="0">
                <a:latin typeface="Times New Roman" pitchFamily="18" charset="0"/>
                <a:ea typeface="Calibri"/>
                <a:cs typeface="Times New Roman" pitchFamily="18" charset="0"/>
              </a:rPr>
              <a:t>:</a:t>
            </a:r>
            <a:endParaRPr lang="en-US" sz="3500" b="1" dirty="0">
              <a:latin typeface="Times New Roman" pitchFamily="18" charset="0"/>
              <a:ea typeface="Calibri"/>
              <a:cs typeface="Times New Roman" pitchFamily="18" charset="0"/>
            </a:endParaRPr>
          </a:p>
          <a:p>
            <a:pPr marL="342900" marR="0" lvl="0" indent="-342900" algn="justLow" rtl="1">
              <a:spcBef>
                <a:spcPts val="0"/>
              </a:spcBef>
              <a:spcAft>
                <a:spcPts val="0"/>
              </a:spcAft>
              <a:buSzPts val="1600"/>
              <a:buFont typeface="Times New Roman"/>
              <a:buChar char="-"/>
            </a:pPr>
            <a:r>
              <a:rPr lang="ar-SA" sz="4300" b="1" dirty="0">
                <a:latin typeface="Times New Roman" pitchFamily="18" charset="0"/>
                <a:ea typeface="Calibri"/>
                <a:cs typeface="Times New Roman" pitchFamily="18" charset="0"/>
              </a:rPr>
              <a:t>المجتمع المحلي عبارة عن مجتمع محدد العدد، فوق أرض محدودة المساحة، يؤدي معظم أفراده نشاطًا اقتصاديًا رئيسًا محددًا، وقد يكون النشاط الرئيسي تجاريًا فيصبح المجتمع تجاريًا، وقد يكون النشاط الرئيسي حرفيًا. وهكذا ينسب المجتمع إلى الحرفة أو النشاط الذي يمارسه معظم أفراده كحرفة رئيسية أو كنشاط.</a:t>
            </a:r>
            <a:endParaRPr lang="en-US" sz="3500" b="1" dirty="0">
              <a:latin typeface="Times New Roman" pitchFamily="18" charset="0"/>
              <a:ea typeface="Calibri"/>
              <a:cs typeface="Times New Roman" pitchFamily="18" charset="0"/>
            </a:endParaRPr>
          </a:p>
          <a:p>
            <a:pPr marL="0" indent="0" algn="justLow" rtl="1">
              <a:buNone/>
            </a:pPr>
            <a:endParaRPr lang="en-US" dirty="0"/>
          </a:p>
        </p:txBody>
      </p:sp>
    </p:spTree>
    <p:extLst>
      <p:ext uri="{BB962C8B-B14F-4D97-AF65-F5344CB8AC3E}">
        <p14:creationId xmlns:p14="http://schemas.microsoft.com/office/powerpoint/2010/main" val="402338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179512" y="332656"/>
            <a:ext cx="8712968" cy="631158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ctr" rtl="1">
              <a:lnSpc>
                <a:spcPct val="120000"/>
              </a:lnSpc>
              <a:buNone/>
            </a:pPr>
            <a:r>
              <a:rPr lang="ar-EG" sz="4300" b="1" dirty="0">
                <a:solidFill>
                  <a:srgbClr val="FF0000"/>
                </a:solidFill>
                <a:ea typeface="Calibri"/>
                <a:cs typeface="PT Bold Heading" pitchFamily="2" charset="-78"/>
              </a:rPr>
              <a:t>2</a:t>
            </a:r>
            <a:endParaRPr lang="ar-EG" sz="4300" b="1" dirty="0" smtClean="0">
              <a:solidFill>
                <a:srgbClr val="FF0000"/>
              </a:solidFill>
              <a:ea typeface="Calibri"/>
              <a:cs typeface="PT Bold Heading" pitchFamily="2" charset="-78"/>
            </a:endParaRPr>
          </a:p>
          <a:p>
            <a:pPr marL="0" indent="0" algn="ctr" rtl="1">
              <a:buNone/>
            </a:pPr>
            <a:r>
              <a:rPr lang="ar-EG" sz="4300" b="1" dirty="0" smtClean="0">
                <a:solidFill>
                  <a:srgbClr val="FF0000"/>
                </a:solidFill>
                <a:ea typeface="Calibri"/>
                <a:cs typeface="PT Bold Heading" pitchFamily="2" charset="-78"/>
              </a:rPr>
              <a:t>سمات المجتمع المحلي:</a:t>
            </a:r>
          </a:p>
          <a:p>
            <a:pPr marL="0" marR="0" indent="0" algn="justLow" rtl="1">
              <a:lnSpc>
                <a:spcPct val="110000"/>
              </a:lnSpc>
              <a:spcBef>
                <a:spcPts val="0"/>
              </a:spcBef>
              <a:spcAft>
                <a:spcPts val="0"/>
              </a:spcAft>
              <a:buNone/>
            </a:pPr>
            <a:r>
              <a:rPr lang="ar-SA" sz="4000" b="1" dirty="0" smtClean="0">
                <a:latin typeface="Calibri"/>
                <a:ea typeface="Calibri"/>
                <a:cs typeface="Times New Roman"/>
              </a:rPr>
              <a:t>يمكن </a:t>
            </a:r>
            <a:r>
              <a:rPr lang="ar-SA" sz="4000" b="1" dirty="0">
                <a:latin typeface="Calibri"/>
                <a:ea typeface="Calibri"/>
                <a:cs typeface="Times New Roman"/>
              </a:rPr>
              <a:t>تلخيص وتحديد سمات المجتمع المحلي على النحو التالي:</a:t>
            </a:r>
            <a:endParaRPr lang="en-US" sz="3200" b="1" dirty="0">
              <a:latin typeface="Calibri"/>
              <a:ea typeface="Calibri"/>
              <a:cs typeface="Arial"/>
            </a:endParaRPr>
          </a:p>
          <a:p>
            <a:pPr marL="0" marR="0" lvl="0" indent="0" algn="justLow" rtl="1">
              <a:spcBef>
                <a:spcPts val="0"/>
              </a:spcBef>
              <a:spcAft>
                <a:spcPts val="0"/>
              </a:spcAft>
              <a:buSzPts val="1600"/>
              <a:buNone/>
            </a:pPr>
            <a:r>
              <a:rPr lang="ar-EG" sz="4000" b="1" dirty="0" smtClean="0">
                <a:latin typeface="Calibri"/>
                <a:ea typeface="Calibri"/>
                <a:cs typeface="Times New Roman"/>
              </a:rPr>
              <a:t>1. </a:t>
            </a:r>
            <a:r>
              <a:rPr lang="ar-SA" sz="4000" b="1" dirty="0" smtClean="0">
                <a:latin typeface="Calibri"/>
                <a:ea typeface="Calibri"/>
                <a:cs typeface="Times New Roman"/>
              </a:rPr>
              <a:t>مجموعة </a:t>
            </a:r>
            <a:r>
              <a:rPr lang="ar-SA" sz="4000" b="1" dirty="0">
                <a:latin typeface="Calibri"/>
                <a:ea typeface="Calibri"/>
                <a:cs typeface="Times New Roman"/>
              </a:rPr>
              <a:t>من الأفراد يقيمون في منطقة جغرافية </a:t>
            </a:r>
            <a:r>
              <a:rPr lang="ar-SA" sz="4000" b="1" dirty="0" smtClean="0">
                <a:latin typeface="Calibri"/>
                <a:ea typeface="Calibri"/>
                <a:cs typeface="Times New Roman"/>
              </a:rPr>
              <a:t>معينة.</a:t>
            </a:r>
            <a:endParaRPr lang="ar-EG" sz="3200" b="1" dirty="0" smtClean="0">
              <a:latin typeface="Calibri"/>
              <a:ea typeface="Calibri"/>
              <a:cs typeface="Arial"/>
            </a:endParaRPr>
          </a:p>
          <a:p>
            <a:pPr marL="0" indent="0" algn="justLow" rtl="1">
              <a:spcBef>
                <a:spcPts val="0"/>
              </a:spcBef>
              <a:buSzPts val="1600"/>
              <a:buNone/>
            </a:pPr>
            <a:r>
              <a:rPr lang="ar-EG" sz="4000" b="1" dirty="0" smtClean="0">
                <a:latin typeface="Calibri"/>
                <a:ea typeface="Calibri"/>
                <a:cs typeface="Times New Roman"/>
              </a:rPr>
              <a:t>2. </a:t>
            </a:r>
            <a:r>
              <a:rPr lang="ar-SA" sz="4000" b="1" dirty="0" smtClean="0">
                <a:latin typeface="Calibri"/>
                <a:ea typeface="Calibri"/>
                <a:cs typeface="Times New Roman"/>
              </a:rPr>
              <a:t>تسود </a:t>
            </a:r>
            <a:r>
              <a:rPr lang="ar-SA" sz="4000" b="1" dirty="0">
                <a:latin typeface="Calibri"/>
                <a:ea typeface="Calibri"/>
                <a:cs typeface="Times New Roman"/>
              </a:rPr>
              <a:t>بينهم قيم وعادات وتقاليد وسلوكيات وثقافة واحدة.</a:t>
            </a:r>
            <a:endParaRPr lang="en-US" sz="3200" b="1" dirty="0">
              <a:latin typeface="Calibri"/>
              <a:ea typeface="Calibri"/>
              <a:cs typeface="Arial"/>
            </a:endParaRPr>
          </a:p>
          <a:p>
            <a:pPr marL="0" marR="0" lvl="0" indent="0" algn="justLow" rtl="1">
              <a:spcBef>
                <a:spcPts val="0"/>
              </a:spcBef>
              <a:spcAft>
                <a:spcPts val="0"/>
              </a:spcAft>
              <a:buSzPts val="1600"/>
              <a:buNone/>
            </a:pPr>
            <a:r>
              <a:rPr lang="ar-EG" sz="4000" b="1" dirty="0" smtClean="0">
                <a:latin typeface="Calibri"/>
                <a:ea typeface="Calibri"/>
                <a:cs typeface="Times New Roman"/>
              </a:rPr>
              <a:t>3. </a:t>
            </a:r>
            <a:r>
              <a:rPr lang="ar-SA" sz="4000" b="1" dirty="0" smtClean="0">
                <a:latin typeface="Calibri"/>
                <a:ea typeface="Calibri"/>
                <a:cs typeface="Times New Roman"/>
              </a:rPr>
              <a:t>يمارس </a:t>
            </a:r>
            <a:r>
              <a:rPr lang="ar-SA" sz="4000" b="1" dirty="0">
                <a:latin typeface="Calibri"/>
                <a:ea typeface="Calibri"/>
                <a:cs typeface="Times New Roman"/>
              </a:rPr>
              <a:t>أغلب أفراد هذا المجتمع نشاطًا رئيسًا، بالإضافة للأنشطة الأخرى المرتبطة بخدمة هذا النشاط </a:t>
            </a:r>
            <a:r>
              <a:rPr lang="ar-SA" sz="4000" b="1" dirty="0" smtClean="0">
                <a:latin typeface="Calibri"/>
                <a:ea typeface="Calibri"/>
                <a:cs typeface="Times New Roman"/>
              </a:rPr>
              <a:t>الرئيسي.</a:t>
            </a:r>
            <a:endParaRPr lang="ar-EG" sz="3200" b="1" dirty="0" smtClean="0">
              <a:latin typeface="Calibri"/>
              <a:ea typeface="Calibri"/>
              <a:cs typeface="Arial"/>
            </a:endParaRPr>
          </a:p>
          <a:p>
            <a:pPr marL="0" marR="0" lvl="0" indent="0" algn="justLow" rtl="1">
              <a:spcBef>
                <a:spcPts val="0"/>
              </a:spcBef>
              <a:spcAft>
                <a:spcPts val="0"/>
              </a:spcAft>
              <a:buSzPts val="1600"/>
              <a:buNone/>
            </a:pPr>
            <a:r>
              <a:rPr lang="ar-EG" sz="3200" b="1" dirty="0" smtClean="0">
                <a:latin typeface="Calibri"/>
                <a:ea typeface="Calibri"/>
                <a:cs typeface="Arial"/>
              </a:rPr>
              <a:t>4. </a:t>
            </a:r>
            <a:r>
              <a:rPr lang="ar-SA" sz="4000" b="1" dirty="0" smtClean="0">
                <a:ea typeface="Calibri"/>
                <a:cs typeface="Times New Roman"/>
              </a:rPr>
              <a:t>يسود </a:t>
            </a:r>
            <a:r>
              <a:rPr lang="ar-SA" sz="4000" b="1" dirty="0">
                <a:ea typeface="Calibri"/>
                <a:cs typeface="Times New Roman"/>
              </a:rPr>
              <a:t>المجتمع نوع من العلاقات الوطيدة بين أفراده، وتجمعهم المصالح والاهتمامات </a:t>
            </a:r>
            <a:r>
              <a:rPr lang="ar-SA" sz="4000" b="1" dirty="0" smtClean="0">
                <a:ea typeface="Calibri"/>
                <a:cs typeface="Times New Roman"/>
              </a:rPr>
              <a:t>المشتركة</a:t>
            </a:r>
            <a:r>
              <a:rPr lang="ar-EG" sz="4000" b="1" dirty="0" smtClean="0">
                <a:ea typeface="Calibri"/>
                <a:cs typeface="Times New Roman"/>
              </a:rPr>
              <a:t>.</a:t>
            </a:r>
            <a:endParaRPr lang="en-US" sz="3600" b="1" dirty="0" smtClean="0">
              <a:solidFill>
                <a:srgbClr val="FF0000"/>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942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fade">
                                      <p:cBhvr>
                                        <p:cTn id="56" dur="1000"/>
                                        <p:tgtEl>
                                          <p:spTgt spid="5">
                                            <p:txEl>
                                              <p:pRg st="6" end="6"/>
                                            </p:txEl>
                                          </p:spTgt>
                                        </p:tgtEl>
                                      </p:cBhvr>
                                    </p:animEffect>
                                    <p:anim calcmode="lin" valueType="num">
                                      <p:cBhvr>
                                        <p:cTn id="5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404664"/>
            <a:ext cx="8640960" cy="6192688"/>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lgn="ctr" rtl="1">
              <a:lnSpc>
                <a:spcPct val="120000"/>
              </a:lnSpc>
              <a:spcBef>
                <a:spcPts val="0"/>
              </a:spcBef>
              <a:buNone/>
            </a:pPr>
            <a:r>
              <a:rPr lang="ar-EG" sz="3600" b="1" dirty="0" smtClean="0">
                <a:solidFill>
                  <a:srgbClr val="FF0000"/>
                </a:solidFill>
                <a:ea typeface="Calibri"/>
                <a:cs typeface="PT Bold Heading" pitchFamily="2" charset="-78"/>
              </a:rPr>
              <a:t>3</a:t>
            </a:r>
          </a:p>
          <a:p>
            <a:pPr marL="0" marR="0" indent="0" algn="ctr" rtl="1">
              <a:spcBef>
                <a:spcPts val="0"/>
              </a:spcBef>
              <a:spcAft>
                <a:spcPts val="0"/>
              </a:spcAft>
              <a:buNone/>
            </a:pPr>
            <a:r>
              <a:rPr lang="ar-SA" sz="4400" b="1" dirty="0" smtClean="0">
                <a:solidFill>
                  <a:srgbClr val="FF0000"/>
                </a:solidFill>
                <a:latin typeface="Calibri"/>
                <a:ea typeface="Calibri"/>
                <a:cs typeface="PT Bold Heading" pitchFamily="2" charset="-78"/>
              </a:rPr>
              <a:t>الإعلام </a:t>
            </a:r>
            <a:r>
              <a:rPr lang="ar-SA" sz="4400" b="1" dirty="0">
                <a:solidFill>
                  <a:srgbClr val="FF0000"/>
                </a:solidFill>
                <a:latin typeface="Calibri"/>
                <a:ea typeface="Calibri"/>
                <a:cs typeface="PT Bold Heading" pitchFamily="2" charset="-78"/>
              </a:rPr>
              <a:t>المحلي: </a:t>
            </a:r>
            <a:endParaRPr lang="ar-EG" sz="4400" b="1" dirty="0" smtClean="0">
              <a:solidFill>
                <a:srgbClr val="FF0000"/>
              </a:solidFill>
              <a:latin typeface="Calibri"/>
              <a:ea typeface="Calibri"/>
              <a:cs typeface="PT Bold Heading" pitchFamily="2" charset="-78"/>
            </a:endParaRPr>
          </a:p>
          <a:p>
            <a:pPr marL="0" marR="0" indent="0" algn="ctr" rtl="1">
              <a:spcBef>
                <a:spcPts val="0"/>
              </a:spcBef>
              <a:spcAft>
                <a:spcPts val="0"/>
              </a:spcAft>
              <a:buNone/>
            </a:pPr>
            <a:endParaRPr lang="ar-EG" sz="3600" b="1" dirty="0" smtClean="0">
              <a:solidFill>
                <a:srgbClr val="FF0000"/>
              </a:solidFill>
              <a:latin typeface="Calibri"/>
              <a:ea typeface="Calibri"/>
              <a:cs typeface="PT Bold Heading" pitchFamily="2" charset="-78"/>
            </a:endParaRPr>
          </a:p>
          <a:p>
            <a:pPr marL="0" marR="0" indent="0" algn="justLow" rtl="1">
              <a:spcBef>
                <a:spcPts val="0"/>
              </a:spcBef>
              <a:spcAft>
                <a:spcPts val="0"/>
              </a:spcAft>
              <a:buNone/>
            </a:pPr>
            <a:r>
              <a:rPr lang="ar-SA" sz="3600" b="1" dirty="0" smtClean="0">
                <a:solidFill>
                  <a:srgbClr val="000000"/>
                </a:solidFill>
                <a:latin typeface="Calibri"/>
                <a:ea typeface="Calibri"/>
                <a:cs typeface="Times New Roman"/>
              </a:rPr>
              <a:t>هو </a:t>
            </a:r>
            <a:r>
              <a:rPr lang="ar-SA" sz="3600" b="1" dirty="0">
                <a:solidFill>
                  <a:srgbClr val="000000"/>
                </a:solidFill>
                <a:latin typeface="Calibri"/>
                <a:ea typeface="Calibri"/>
                <a:cs typeface="Times New Roman"/>
              </a:rPr>
              <a:t>الإعلام الذي يخدم مجتمعا محدودا ومتناسقا من النواحي الجغرافية والاقتصادية والاجتماعية، مجتمع له خصائصه البيئية والاقتصادية والثقافة المتميزة على أن تحده حدود جغرافية حتى تشمله رقعة الإرسال </a:t>
            </a:r>
            <a:r>
              <a:rPr lang="ar-SA" sz="3600" b="1" dirty="0" smtClean="0">
                <a:solidFill>
                  <a:srgbClr val="000000"/>
                </a:solidFill>
                <a:latin typeface="Calibri"/>
                <a:ea typeface="Calibri"/>
                <a:cs typeface="Times New Roman"/>
              </a:rPr>
              <a:t>المحلي</a:t>
            </a:r>
            <a:r>
              <a:rPr lang="ar-EG" sz="3600" b="1" dirty="0">
                <a:solidFill>
                  <a:srgbClr val="000000"/>
                </a:solidFill>
                <a:latin typeface="Calibri"/>
                <a:ea typeface="Calibri"/>
                <a:cs typeface="Times New Roman"/>
              </a:rPr>
              <a:t>.</a:t>
            </a:r>
            <a:endParaRPr lang="en-US" sz="3600" b="1" dirty="0">
              <a:latin typeface="Calibri"/>
              <a:ea typeface="Calibri"/>
              <a:cs typeface="Arial"/>
            </a:endParaRPr>
          </a:p>
          <a:p>
            <a:pPr marL="0" indent="0" algn="r" rtl="1">
              <a:buNone/>
            </a:pPr>
            <a:endParaRPr lang="en-US" dirty="0"/>
          </a:p>
        </p:txBody>
      </p:sp>
    </p:spTree>
    <p:extLst>
      <p:ext uri="{BB962C8B-B14F-4D97-AF65-F5344CB8AC3E}">
        <p14:creationId xmlns:p14="http://schemas.microsoft.com/office/powerpoint/2010/main" val="163391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323850" y="404813"/>
            <a:ext cx="8496300" cy="6119812"/>
          </a:xfrm>
        </p:spPr>
        <p:style>
          <a:lnRef idx="1">
            <a:schemeClr val="accent5"/>
          </a:lnRef>
          <a:fillRef idx="2">
            <a:schemeClr val="accent5"/>
          </a:fillRef>
          <a:effectRef idx="1">
            <a:schemeClr val="accent5"/>
          </a:effectRef>
          <a:fontRef idx="minor">
            <a:schemeClr val="dk1"/>
          </a:fontRef>
        </p:style>
        <p:txBody>
          <a:bodyPr>
            <a:noAutofit/>
          </a:bodyPr>
          <a:lstStyle/>
          <a:p>
            <a:pPr marL="0" indent="0" algn="ctr" rtl="1">
              <a:buNone/>
            </a:pPr>
            <a:r>
              <a:rPr lang="ar-EG" sz="3600" b="1" dirty="0" smtClean="0">
                <a:solidFill>
                  <a:srgbClr val="FF0000"/>
                </a:solidFill>
                <a:cs typeface="+mj-cs"/>
              </a:rPr>
              <a:t>4</a:t>
            </a:r>
          </a:p>
          <a:p>
            <a:pPr marL="0" indent="0" algn="ctr" rtl="1">
              <a:buNone/>
            </a:pPr>
            <a:r>
              <a:rPr lang="ar-EG" sz="3600" b="1" dirty="0" smtClean="0">
                <a:solidFill>
                  <a:srgbClr val="FF0000"/>
                </a:solidFill>
                <a:cs typeface="PT Bold Heading" pitchFamily="2" charset="-78"/>
              </a:rPr>
              <a:t>شروط الإعلام المحلي:</a:t>
            </a:r>
          </a:p>
          <a:p>
            <a:pPr marL="342900" marR="0" lvl="0" indent="-342900" algn="justLow" rtl="1">
              <a:spcBef>
                <a:spcPts val="0"/>
              </a:spcBef>
              <a:spcAft>
                <a:spcPts val="0"/>
              </a:spcAft>
              <a:buFont typeface="+mj-lt"/>
              <a:buAutoNum type="arabicPeriod"/>
            </a:pPr>
            <a:r>
              <a:rPr lang="ar-SA" sz="3600" b="1" dirty="0">
                <a:solidFill>
                  <a:srgbClr val="FF0000"/>
                </a:solidFill>
                <a:latin typeface="Calibri"/>
                <a:ea typeface="Calibri"/>
                <a:cs typeface="Times New Roman"/>
              </a:rPr>
              <a:t>النهج العلمي: </a:t>
            </a:r>
            <a:r>
              <a:rPr lang="ar-EG" sz="3600" b="1" dirty="0">
                <a:solidFill>
                  <a:srgbClr val="000000"/>
                </a:solidFill>
                <a:latin typeface="Calibri"/>
                <a:ea typeface="Calibri"/>
                <a:cs typeface="Times New Roman"/>
              </a:rPr>
              <a:t>أ</a:t>
            </a:r>
            <a:r>
              <a:rPr lang="ar-EG" sz="3600" b="1" dirty="0" smtClean="0">
                <a:solidFill>
                  <a:srgbClr val="000000"/>
                </a:solidFill>
                <a:latin typeface="Calibri"/>
                <a:ea typeface="Calibri"/>
                <a:cs typeface="Times New Roman"/>
              </a:rPr>
              <a:t>ي البعد عن </a:t>
            </a:r>
            <a:r>
              <a:rPr lang="ar-SA" sz="3600" b="1" dirty="0" smtClean="0">
                <a:solidFill>
                  <a:srgbClr val="000000"/>
                </a:solidFill>
                <a:latin typeface="Calibri"/>
                <a:ea typeface="Calibri"/>
                <a:cs typeface="Times New Roman"/>
              </a:rPr>
              <a:t>الإسفاف والعشوائية</a:t>
            </a:r>
            <a:r>
              <a:rPr lang="ar-EG" sz="3600" b="1" dirty="0" smtClean="0">
                <a:solidFill>
                  <a:srgbClr val="000000"/>
                </a:solidFill>
                <a:latin typeface="Calibri"/>
                <a:ea typeface="Calibri"/>
                <a:cs typeface="Times New Roman"/>
              </a:rPr>
              <a:t>.</a:t>
            </a:r>
          </a:p>
          <a:p>
            <a:pPr marL="342900" marR="0" lvl="0" indent="-342900" algn="justLow" rtl="1">
              <a:spcBef>
                <a:spcPts val="0"/>
              </a:spcBef>
              <a:spcAft>
                <a:spcPts val="0"/>
              </a:spcAft>
              <a:buFont typeface="+mj-lt"/>
              <a:buAutoNum type="arabicPeriod"/>
            </a:pPr>
            <a:r>
              <a:rPr lang="ar-SA" sz="3600" b="1" dirty="0" smtClean="0">
                <a:solidFill>
                  <a:srgbClr val="FF0000"/>
                </a:solidFill>
                <a:latin typeface="Calibri"/>
                <a:ea typeface="Calibri"/>
                <a:cs typeface="Times New Roman"/>
              </a:rPr>
              <a:t>الحس </a:t>
            </a:r>
            <a:r>
              <a:rPr lang="ar-SA" sz="3600" b="1" dirty="0">
                <a:solidFill>
                  <a:srgbClr val="FF0000"/>
                </a:solidFill>
                <a:latin typeface="Calibri"/>
                <a:ea typeface="Calibri"/>
                <a:cs typeface="Times New Roman"/>
              </a:rPr>
              <a:t>الموضوعي</a:t>
            </a:r>
            <a:r>
              <a:rPr lang="ar-SA" sz="3600" b="1" dirty="0">
                <a:solidFill>
                  <a:srgbClr val="000000"/>
                </a:solidFill>
                <a:latin typeface="Calibri"/>
                <a:ea typeface="Calibri"/>
                <a:cs typeface="Times New Roman"/>
              </a:rPr>
              <a:t>: </a:t>
            </a:r>
            <a:r>
              <a:rPr lang="ar-EG" sz="3600" b="1" dirty="0">
                <a:solidFill>
                  <a:srgbClr val="000000"/>
                </a:solidFill>
                <a:latin typeface="Calibri"/>
                <a:ea typeface="Calibri"/>
                <a:cs typeface="Times New Roman"/>
              </a:rPr>
              <a:t>أ</a:t>
            </a:r>
            <a:r>
              <a:rPr lang="ar-EG" sz="3600" b="1" dirty="0" smtClean="0">
                <a:solidFill>
                  <a:srgbClr val="000000"/>
                </a:solidFill>
                <a:latin typeface="Calibri"/>
                <a:ea typeface="Calibri"/>
                <a:cs typeface="Times New Roman"/>
              </a:rPr>
              <a:t>ي البعد </a:t>
            </a:r>
            <a:r>
              <a:rPr lang="ar-SA" sz="3600" b="1" dirty="0" smtClean="0">
                <a:solidFill>
                  <a:srgbClr val="000000"/>
                </a:solidFill>
                <a:latin typeface="Calibri"/>
                <a:ea typeface="Calibri"/>
                <a:cs typeface="Times New Roman"/>
              </a:rPr>
              <a:t>عن </a:t>
            </a:r>
            <a:r>
              <a:rPr lang="ar-SA" sz="3600" b="1" dirty="0">
                <a:solidFill>
                  <a:srgbClr val="000000"/>
                </a:solidFill>
                <a:latin typeface="Calibri"/>
                <a:ea typeface="Calibri"/>
                <a:cs typeface="Times New Roman"/>
              </a:rPr>
              <a:t>كل ما هو ذاتي شخصي كالآراء المسبقة والرغبات والنزعات والأهواء الشخصي</a:t>
            </a:r>
            <a:r>
              <a:rPr lang="ar-EG" sz="3600" b="1" dirty="0">
                <a:solidFill>
                  <a:srgbClr val="000000"/>
                </a:solidFill>
                <a:latin typeface="Calibri"/>
                <a:ea typeface="Calibri"/>
                <a:cs typeface="Times New Roman"/>
              </a:rPr>
              <a:t>ة</a:t>
            </a:r>
            <a:r>
              <a:rPr lang="ar-EG" sz="3600" b="1" dirty="0" smtClean="0">
                <a:solidFill>
                  <a:srgbClr val="000000"/>
                </a:solidFill>
                <a:latin typeface="Calibri"/>
                <a:ea typeface="Calibri"/>
                <a:cs typeface="Times New Roman"/>
              </a:rPr>
              <a:t>.</a:t>
            </a:r>
          </a:p>
          <a:p>
            <a:pPr marL="342900" marR="0" lvl="0" indent="-342900" algn="justLow" rtl="1">
              <a:spcBef>
                <a:spcPts val="0"/>
              </a:spcBef>
              <a:spcAft>
                <a:spcPts val="0"/>
              </a:spcAft>
              <a:buFont typeface="+mj-lt"/>
              <a:buAutoNum type="arabicPeriod"/>
            </a:pPr>
            <a:r>
              <a:rPr lang="ar-EG" sz="3600" b="1" dirty="0" smtClean="0">
                <a:solidFill>
                  <a:srgbClr val="FF0000"/>
                </a:solidFill>
                <a:latin typeface="Calibri"/>
                <a:ea typeface="Calibri"/>
                <a:cs typeface="Times New Roman"/>
              </a:rPr>
              <a:t>تحري </a:t>
            </a:r>
            <a:r>
              <a:rPr lang="ar-EG" sz="3600" b="1" dirty="0">
                <a:solidFill>
                  <a:srgbClr val="FF0000"/>
                </a:solidFill>
                <a:latin typeface="Calibri"/>
                <a:ea typeface="Calibri"/>
                <a:cs typeface="Times New Roman"/>
              </a:rPr>
              <a:t>المصداقية</a:t>
            </a:r>
            <a:r>
              <a:rPr lang="ar-EG" sz="3600" b="1" dirty="0">
                <a:solidFill>
                  <a:srgbClr val="000000"/>
                </a:solidFill>
                <a:latin typeface="Calibri"/>
                <a:ea typeface="Calibri"/>
                <a:cs typeface="Times New Roman"/>
              </a:rPr>
              <a:t>: </a:t>
            </a:r>
            <a:r>
              <a:rPr lang="ar-EG" sz="3600" b="1" dirty="0" smtClean="0">
                <a:solidFill>
                  <a:srgbClr val="000000"/>
                </a:solidFill>
                <a:latin typeface="Calibri"/>
                <a:ea typeface="Calibri"/>
                <a:cs typeface="Times New Roman"/>
              </a:rPr>
              <a:t>يتحتم على الإعلام أن </a:t>
            </a:r>
            <a:r>
              <a:rPr lang="ar-EG" sz="3600" b="1" dirty="0">
                <a:solidFill>
                  <a:srgbClr val="000000"/>
                </a:solidFill>
                <a:latin typeface="Calibri"/>
                <a:ea typeface="Calibri"/>
                <a:cs typeface="Times New Roman"/>
              </a:rPr>
              <a:t>يكون صادقا في نقله لقضايا الواقع.</a:t>
            </a:r>
            <a:endParaRPr lang="en-US" sz="3600" b="1" dirty="0">
              <a:solidFill>
                <a:srgbClr val="000000"/>
              </a:solidFill>
              <a:latin typeface="Calibri"/>
              <a:ea typeface="Calibri"/>
              <a:cs typeface="Times New Roman"/>
            </a:endParaRPr>
          </a:p>
          <a:p>
            <a:pPr marL="0" indent="0" algn="ctr" rtl="1">
              <a:buNone/>
            </a:pPr>
            <a:endParaRPr lang="en-US" sz="3600" b="1" dirty="0">
              <a:solidFill>
                <a:srgbClr val="FF0000"/>
              </a:solidFill>
              <a:cs typeface="PT Bold Heading" pitchFamily="2" charset="-78"/>
            </a:endParaRPr>
          </a:p>
        </p:txBody>
      </p:sp>
    </p:spTree>
    <p:extLst>
      <p:ext uri="{BB962C8B-B14F-4D97-AF65-F5344CB8AC3E}">
        <p14:creationId xmlns:p14="http://schemas.microsoft.com/office/powerpoint/2010/main" val="341226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737320"/>
            <a:ext cx="8568952" cy="6120680"/>
          </a:xfrm>
        </p:spPr>
        <p:style>
          <a:lnRef idx="1">
            <a:schemeClr val="accent5"/>
          </a:lnRef>
          <a:fillRef idx="2">
            <a:schemeClr val="accent5"/>
          </a:fillRef>
          <a:effectRef idx="1">
            <a:schemeClr val="accent5"/>
          </a:effectRef>
          <a:fontRef idx="minor">
            <a:schemeClr val="dk1"/>
          </a:fontRef>
        </p:style>
        <p:txBody>
          <a:bodyPr/>
          <a:lstStyle/>
          <a:p>
            <a:pPr marL="0" indent="0" algn="ctr" rtl="1">
              <a:buNone/>
            </a:pPr>
            <a:r>
              <a:rPr lang="ar-EG" sz="3200" b="1" dirty="0" smtClean="0">
                <a:solidFill>
                  <a:srgbClr val="FF0000"/>
                </a:solidFill>
                <a:cs typeface="PT Bold Heading" pitchFamily="2" charset="-78"/>
              </a:rPr>
              <a:t>5</a:t>
            </a:r>
            <a:endParaRPr lang="ar-EG" sz="3600" b="1" dirty="0">
              <a:cs typeface="PT Bold Heading" pitchFamily="2" charset="-78"/>
            </a:endParaRPr>
          </a:p>
          <a:p>
            <a:pPr marL="0" marR="0" lvl="0" indent="0" algn="justLow" rtl="1">
              <a:spcBef>
                <a:spcPts val="0"/>
              </a:spcBef>
              <a:spcAft>
                <a:spcPts val="0"/>
              </a:spcAft>
              <a:buNone/>
            </a:pPr>
            <a:r>
              <a:rPr lang="ar-EG" sz="3600" b="1" dirty="0" smtClean="0">
                <a:solidFill>
                  <a:srgbClr val="000000"/>
                </a:solidFill>
                <a:latin typeface="Calibri"/>
                <a:ea typeface="Calibri"/>
                <a:cs typeface="Times New Roman"/>
              </a:rPr>
              <a:t>4. </a:t>
            </a:r>
            <a:r>
              <a:rPr lang="ar-SA" sz="3600" b="1" dirty="0" smtClean="0">
                <a:solidFill>
                  <a:srgbClr val="FF0000"/>
                </a:solidFill>
                <a:latin typeface="Calibri"/>
                <a:ea typeface="Calibri"/>
                <a:cs typeface="Times New Roman"/>
              </a:rPr>
              <a:t>الرؤية </a:t>
            </a:r>
            <a:r>
              <a:rPr lang="ar-SA" sz="3600" b="1" dirty="0">
                <a:solidFill>
                  <a:srgbClr val="FF0000"/>
                </a:solidFill>
                <a:latin typeface="Calibri"/>
                <a:ea typeface="Calibri"/>
                <a:cs typeface="Times New Roman"/>
              </a:rPr>
              <a:t>المتوازنة</a:t>
            </a:r>
            <a:r>
              <a:rPr lang="ar-SA" sz="3600" b="1" dirty="0">
                <a:solidFill>
                  <a:srgbClr val="000000"/>
                </a:solidFill>
                <a:latin typeface="Calibri"/>
                <a:ea typeface="Calibri"/>
                <a:cs typeface="Times New Roman"/>
              </a:rPr>
              <a:t>: ويراد بها أن يشمل الإعلام جوانب الحياة ومجالاتها كلها، فلا يهتم بمجال معين على حساب مجال آخر، كالرياضة أو السياسة أو الأخبار اليومية وذلك يعني به التوازن الذاتي لكل وسيلة إعلام على حده، سواء أكانت جريدة أم إذاعة أم</a:t>
            </a:r>
            <a:r>
              <a:rPr lang="en-US" sz="3600" b="1" dirty="0">
                <a:solidFill>
                  <a:srgbClr val="000000"/>
                </a:solidFill>
                <a:latin typeface="Times New Roman"/>
                <a:ea typeface="Calibri"/>
                <a:cs typeface="Arial"/>
              </a:rPr>
              <a:t> </a:t>
            </a:r>
            <a:r>
              <a:rPr lang="ar-SA" sz="3600" b="1" u="sng" dirty="0">
                <a:solidFill>
                  <a:srgbClr val="0000FF"/>
                </a:solidFill>
                <a:latin typeface="Calibri"/>
                <a:ea typeface="Calibri"/>
                <a:cs typeface="Times New Roman"/>
                <a:hlinkClick r:id="rId2"/>
              </a:rPr>
              <a:t>قناة</a:t>
            </a:r>
            <a:r>
              <a:rPr lang="en-US" sz="3600" b="1" dirty="0">
                <a:latin typeface="Times New Roman"/>
                <a:ea typeface="Calibri"/>
                <a:cs typeface="Arial"/>
              </a:rPr>
              <a:t> </a:t>
            </a:r>
            <a:r>
              <a:rPr lang="ar-SA" sz="3600" b="1" dirty="0">
                <a:solidFill>
                  <a:srgbClr val="000000"/>
                </a:solidFill>
                <a:latin typeface="Calibri"/>
                <a:ea typeface="Calibri"/>
                <a:cs typeface="Times New Roman"/>
              </a:rPr>
              <a:t>أم موقع رقمي أم غير </a:t>
            </a:r>
            <a:r>
              <a:rPr lang="ar-SA" sz="3600" b="1" dirty="0" smtClean="0">
                <a:solidFill>
                  <a:srgbClr val="000000"/>
                </a:solidFill>
                <a:latin typeface="Calibri"/>
                <a:ea typeface="Calibri"/>
                <a:cs typeface="Times New Roman"/>
              </a:rPr>
              <a:t>ذلك</a:t>
            </a:r>
            <a:r>
              <a:rPr lang="ar-EG" sz="3600" b="1" dirty="0" smtClean="0">
                <a:solidFill>
                  <a:srgbClr val="000000"/>
                </a:solidFill>
                <a:latin typeface="Calibri"/>
                <a:ea typeface="Calibri"/>
                <a:cs typeface="Times New Roman"/>
              </a:rPr>
              <a:t>.</a:t>
            </a:r>
            <a:endParaRPr lang="ar-EG" sz="3600" b="1" dirty="0">
              <a:solidFill>
                <a:srgbClr val="000000"/>
              </a:solidFill>
              <a:latin typeface="Times New Roman"/>
              <a:ea typeface="Calibri"/>
              <a:cs typeface="Arial"/>
            </a:endParaRPr>
          </a:p>
          <a:p>
            <a:pPr marL="0" marR="0" lvl="0" indent="0" algn="justLow" rtl="1">
              <a:spcBef>
                <a:spcPts val="0"/>
              </a:spcBef>
              <a:spcAft>
                <a:spcPts val="0"/>
              </a:spcAft>
              <a:buNone/>
            </a:pPr>
            <a:r>
              <a:rPr lang="ar-EG" sz="3600" b="1" dirty="0" smtClean="0">
                <a:solidFill>
                  <a:srgbClr val="FF0000"/>
                </a:solidFill>
                <a:latin typeface="Times New Roman"/>
                <a:ea typeface="Calibri"/>
                <a:cs typeface="Arial"/>
              </a:rPr>
              <a:t>5. </a:t>
            </a:r>
            <a:r>
              <a:rPr lang="ar-SA" sz="3600" b="1" dirty="0" smtClean="0">
                <a:solidFill>
                  <a:srgbClr val="FF0000"/>
                </a:solidFill>
                <a:latin typeface="Calibri"/>
                <a:ea typeface="Calibri"/>
                <a:cs typeface="Times New Roman"/>
              </a:rPr>
              <a:t>بصيرة </a:t>
            </a:r>
            <a:r>
              <a:rPr lang="ar-SA" sz="3600" b="1" dirty="0">
                <a:solidFill>
                  <a:srgbClr val="FF0000"/>
                </a:solidFill>
                <a:latin typeface="Calibri"/>
                <a:ea typeface="Calibri"/>
                <a:cs typeface="Times New Roman"/>
              </a:rPr>
              <a:t>الاستشراف: </a:t>
            </a:r>
            <a:r>
              <a:rPr lang="ar-SA" sz="3600" b="1" dirty="0">
                <a:solidFill>
                  <a:srgbClr val="000000"/>
                </a:solidFill>
                <a:latin typeface="Calibri"/>
                <a:ea typeface="Calibri"/>
                <a:cs typeface="Times New Roman"/>
              </a:rPr>
              <a:t>إن الإعلام لا يقف عند وصف الكائن ونقله فحسب، وإنما يضيف إلى ذلك خاصية أساسية وهي التوقع بما سوف يحصل، واستشراف الممكن.</a:t>
            </a:r>
            <a:endParaRPr lang="en-US" sz="3600" b="1" dirty="0">
              <a:latin typeface="Calibri"/>
              <a:ea typeface="Calibri"/>
              <a:cs typeface="Arial"/>
            </a:endParaRPr>
          </a:p>
          <a:p>
            <a:pPr marL="0" indent="0" algn="ctr" rtl="1">
              <a:buNone/>
            </a:pPr>
            <a:endParaRPr lang="ar-EG" dirty="0" smtClean="0">
              <a:solidFill>
                <a:srgbClr val="FF0000"/>
              </a:solidFill>
            </a:endParaRPr>
          </a:p>
        </p:txBody>
      </p:sp>
    </p:spTree>
    <p:extLst>
      <p:ext uri="{BB962C8B-B14F-4D97-AF65-F5344CB8AC3E}">
        <p14:creationId xmlns:p14="http://schemas.microsoft.com/office/powerpoint/2010/main" val="16014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836712"/>
            <a:ext cx="8291264" cy="5518213"/>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en-US" sz="4400" b="1" dirty="0" smtClean="0">
                <a:solidFill>
                  <a:srgbClr val="FF0000"/>
                </a:solidFill>
                <a:cs typeface="PT Bold Heading" pitchFamily="2" charset="-78"/>
              </a:rPr>
              <a:t>6</a:t>
            </a:r>
          </a:p>
          <a:p>
            <a:pPr marL="0" lvl="0" indent="0" algn="ctr">
              <a:buClr>
                <a:srgbClr val="0BD0D9"/>
              </a:buClr>
              <a:buNone/>
            </a:pPr>
            <a:r>
              <a:rPr lang="en-US" sz="4400" b="1" dirty="0" smtClean="0">
                <a:solidFill>
                  <a:srgbClr val="FF0000"/>
                </a:solidFill>
                <a:cs typeface="PT Bold Heading" pitchFamily="2" charset="-78"/>
              </a:rPr>
              <a:t>Thanks </a:t>
            </a:r>
            <a:r>
              <a:rPr lang="en-US" sz="4400" b="1" dirty="0">
                <a:solidFill>
                  <a:srgbClr val="FF0000"/>
                </a:solidFill>
                <a:cs typeface="PT Bold Heading" pitchFamily="2" charset="-78"/>
              </a:rPr>
              <a:t>a lot…….</a:t>
            </a:r>
          </a:p>
          <a:p>
            <a:pPr marL="0" lvl="0" indent="0" algn="ctr">
              <a:buClr>
                <a:srgbClr val="0BD0D9"/>
              </a:buClr>
              <a:buNone/>
            </a:pPr>
            <a:r>
              <a:rPr lang="en-US" sz="4400" b="1" dirty="0">
                <a:solidFill>
                  <a:srgbClr val="FF0000"/>
                </a:solidFill>
                <a:cs typeface="PT Bold Heading" pitchFamily="2" charset="-78"/>
              </a:rPr>
              <a:t>Dr. </a:t>
            </a:r>
            <a:r>
              <a:rPr lang="en-US" sz="4400" b="1" dirty="0" err="1">
                <a:solidFill>
                  <a:srgbClr val="FF0000"/>
                </a:solidFill>
                <a:cs typeface="PT Bold Heading" pitchFamily="2" charset="-78"/>
              </a:rPr>
              <a:t>Ghada</a:t>
            </a:r>
            <a:r>
              <a:rPr lang="en-US" sz="4400" b="1" dirty="0">
                <a:solidFill>
                  <a:srgbClr val="FF0000"/>
                </a:solidFill>
                <a:cs typeface="PT Bold Heading" pitchFamily="2" charset="-78"/>
              </a:rPr>
              <a:t> </a:t>
            </a:r>
            <a:r>
              <a:rPr lang="en-US" sz="4400" b="1" dirty="0" err="1">
                <a:solidFill>
                  <a:srgbClr val="FF0000"/>
                </a:solidFill>
                <a:cs typeface="PT Bold Heading" pitchFamily="2" charset="-78"/>
              </a:rPr>
              <a:t>Mamdouh</a:t>
            </a:r>
            <a:endParaRPr lang="en-US" sz="4400" b="1" dirty="0">
              <a:solidFill>
                <a:srgbClr val="FF0000"/>
              </a:solidFill>
              <a:cs typeface="PT Bold Heading" pitchFamily="2" charset="-78"/>
            </a:endParaRPr>
          </a:p>
          <a:p>
            <a:pPr marL="0" lvl="0" indent="0" algn="ctr">
              <a:buClr>
                <a:srgbClr val="0BD0D9"/>
              </a:buClr>
              <a:buNone/>
            </a:pPr>
            <a:r>
              <a:rPr lang="ar-EG" sz="4400" b="1" dirty="0">
                <a:solidFill>
                  <a:srgbClr val="FF0000"/>
                </a:solidFill>
                <a:cs typeface="PT Bold Heading" pitchFamily="2" charset="-78"/>
              </a:rPr>
              <a:t>للتواصل:</a:t>
            </a:r>
          </a:p>
          <a:p>
            <a:pPr marL="0" lvl="0" indent="0" algn="ctr">
              <a:buClr>
                <a:srgbClr val="0BD0D9"/>
              </a:buClr>
              <a:buNone/>
            </a:pPr>
            <a:r>
              <a:rPr lang="en-US" sz="4400" b="1" dirty="0">
                <a:solidFill>
                  <a:srgbClr val="FF0000"/>
                </a:solidFill>
                <a:cs typeface="PT Bold Heading" pitchFamily="2" charset="-78"/>
              </a:rPr>
              <a:t>Ghada420.gms@gmail.com</a:t>
            </a:r>
            <a:endParaRPr lang="ar-EG" sz="4400" b="1" dirty="0">
              <a:solidFill>
                <a:srgbClr val="FF0000"/>
              </a:solidFill>
              <a:cs typeface="PT Bold Heading" pitchFamily="2" charset="-78"/>
            </a:endParaRPr>
          </a:p>
          <a:p>
            <a:endParaRPr lang="en-US" dirty="0"/>
          </a:p>
        </p:txBody>
      </p:sp>
    </p:spTree>
    <p:extLst>
      <p:ext uri="{BB962C8B-B14F-4D97-AF65-F5344CB8AC3E}">
        <p14:creationId xmlns:p14="http://schemas.microsoft.com/office/powerpoint/2010/main" val="2567833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297</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مقرر الإذاعات والقنوات الإقليمية المحاضرة الأولى</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2020-03-24T00:59:16Z</dcterms:created>
  <dcterms:modified xsi:type="dcterms:W3CDTF">2020-04-02T07:58:56Z</dcterms:modified>
</cp:coreProperties>
</file>